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7" r:id="rId3"/>
    <p:sldId id="258" r:id="rId4"/>
    <p:sldId id="270" r:id="rId5"/>
    <p:sldId id="293" r:id="rId6"/>
    <p:sldId id="272" r:id="rId7"/>
    <p:sldId id="287" r:id="rId8"/>
    <p:sldId id="273" r:id="rId9"/>
    <p:sldId id="295" r:id="rId10"/>
    <p:sldId id="296" r:id="rId11"/>
    <p:sldId id="299" r:id="rId12"/>
    <p:sldId id="298" r:id="rId13"/>
    <p:sldId id="297" r:id="rId14"/>
    <p:sldId id="275" r:id="rId15"/>
    <p:sldId id="302" r:id="rId16"/>
    <p:sldId id="301" r:id="rId17"/>
    <p:sldId id="303" r:id="rId18"/>
    <p:sldId id="274" r:id="rId19"/>
    <p:sldId id="278" r:id="rId20"/>
    <p:sldId id="304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D7EC"/>
    <a:srgbClr val="FEF0F4"/>
    <a:srgbClr val="ECE9FD"/>
    <a:srgbClr val="FDEDF7"/>
    <a:srgbClr val="406694"/>
    <a:srgbClr val="7D9BBD"/>
    <a:srgbClr val="E3EFF8"/>
    <a:srgbClr val="FEDCE2"/>
    <a:srgbClr val="F4A0B7"/>
    <a:srgbClr val="C26D92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05" autoAdjust="0"/>
    <p:restoredTop sz="94660"/>
  </p:normalViewPr>
  <p:slideViewPr>
    <p:cSldViewPr snapToGrid="0" showGuides="1">
      <p:cViewPr varScale="1">
        <p:scale>
          <a:sx n="157" d="100"/>
          <a:sy n="157" d="100"/>
        </p:scale>
        <p:origin x="92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3T12:49:52.81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3T12:49:39.79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35 24575,'5'-4'0,"-1"2"0,13 2 0,-10 2 0,10-1 0,-2 2 0,16-3 0,10 0 0,24 0 0,-9 0 0,9 0 0,1 0 0,-10 0 0,-3 0 0,-22 0 0,-14 0 0,-5 0 0,-1 0 0,19 0 0,-14 0 0,32 5 0,-26-3 0,28 10 0,-22-11 0,3 5 0,5 0 0,-14-5 0,10 5 0,3-6 0,-19 0 0,20 0 0,-17 0 0,6 0 0,12 0 0,-17 0 0,40 0 0,-37 0 0,26 0 0,-11 0 0,-10 0 0,9 0 0,-12 0 0,-6 0 0,-1 0 0,-7 0 0,0 0 0,7 0 0,-6 0 0,3 0 0,-4 0 0,-2 0 0,2 0 0,1 0 0,-4 0 0,3 0 0,-2 0 0,2 0 0,7 0 0,-6 0 0,24 0 0,-1 0 0,18 0 0,-19 0 0,2 0 0,-5 0 0,22 0 0,-15 0 0,4 0 0,-12 0 0,4 0 0,1-2 0,13 1 0,-32-2 0,14 3 0,-1 0 0,6 0 0,-1 0 0,-6 0 0,1-6 0,-18 5 0,24-5 0,-25 6 0,8 0 0,-10 0 0,22 0 0,-20 0 0,38 0 0,-34-3 0,15 3 0,14-3 0,-24 3 0,23 0 0,-31 0 0,19 0 0,-14 0 0,14 0 0,0 0 0,-14 0 0,11 0 0,-16 0 0,-3 0 0,1 0 0,-1 0 0,-2 0 0,0 0 0,-1 0 0,4 0 0,-1 0 0,1 0 0,8 0 0,-7 0 0,39 0 0,-30 0 0,23 3 0,-25-3 0,15 3 0,-10-3 0,14 0 0,-18 0 0,7 0 0,0 0 0,0 0 0,-6 0 0,-4 2 0,2-1 0,-9 2 0,6-3 0,-6 0 0,-2 0 0,5 0 0,-2 0 0,2 0 0,1 0 0,5 0 0,-4 2 0,10-1 0,-10 1 0,11-2 0,19 0 0,-11 0 0,11 0 0,-19 0 0,-11 0 0,4 0 0,-6 0 0,1 0 0,-1 0 0,0 0 0,7 0 0,-5 0 0,10 0 0,-4 0 0,6 0 0,-6 0 0,-4 0 0,-4 0 0,-5 0 0,2 0 0,0 0 0,1 0 0,8 0 0,-4 0 0,11 0 0,-14 0 0,13 0 0,-13 0 0,26 0 0,-22 0 0,46 0 0,-44 0 0,33-3 0,-6 2 0,-18-3 0,24 4 0,-6 0 0,-17 0 0,16-3 0,0 3 0,-23-3 0,30 3 0,-18 0 0,-9 0 0,8 0 0,-19-2 0,6 1 0,-6-2 0,3 3 0,-6 0 0,-2 0 0,3 0 0,-4 0 0,10 0 0,-5 0 0,5 0 0,-5 0 0,18-6 0,-12 5 0,14-5 0,-19 6 0,6 0 0,27 0 0,-13 0 0,13 0 0,-21 0 0,20 0 0,25-8 0,-10 6 0,-2-6 0,-33 8 0,-10 0 0,5 0 0,-1 0 0,-4 0 0,4 0 0,1-4 0,-8 3 0,4-3 0,-6 4 0,-1 0 0,1 0 0,-2 0 0,-1 0 0,1 0 0,2 0 0,-2 0 0,3 0 0,-4-2 0,1 1 0,8-1 0,-6 2 0,9 0 0,-11 0 0,5 0 0,-2 0 0,8 0 0,-4 0 0,10 0 0,-10 0 0,11 0 0,-5 0 0,-1 0 0,6 0 0,-11 0 0,10 0 0,-10 0 0,11 0 0,-12 0 0,6 0 0,-7 0 0,0 0 0,1 0 0,-1 0 0,0 0 0,1 0 0,-1 0 0,-2 0 0,-1 0 0,-2 0 0,-1 0 0,1 0 0,2 0 0,-1 0 0,1 0 0,0 0 0,-2 0 0,3 0 0,-4 0 0,1 0 0,8 3 0,-6-2 0,9 3 0,-11-4 0,2 0 0,-2 0 0,2 0 0,-2 0 0,3 0 0,-4 0 0,3 0 0,-1 0 0,1 0 0,-2 0 0,-3 0 0,-1 0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3650CC-6FD9-C418-96C0-35BFC7BD70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7170F05-A148-03BA-A406-70811244B6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8039D4-677E-F5DD-3EB1-667AE27D7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3665B7-F78E-B6E5-C267-C0CBD7AEA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1B562F-7EA9-FDC2-5DF8-77C3822A5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329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3FBEFE-443F-8994-9C3F-8F3ADEAF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DDDF5DA-6A1B-E331-CC7B-D4AC17815F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1F74D5-A785-0336-7E2E-5690A24AA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07FA37-20FB-1AA9-8ED2-869BF4D4B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BB8A03-2672-0345-8872-2BBC44062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58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B9DCD3-5D3B-292B-88C7-BC0DBDF1FC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5C9C924-B73A-56BF-598F-255F668F6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00F853-A21B-FA3E-398D-BF871EC5B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8C4548-1ED6-5E74-F807-5ED9EB954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6027F0-C621-5962-F67A-3C03C0BE4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99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418C0E-2791-2ADF-3F53-9FC9D48AF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1437A0-915C-201E-A412-5445C466F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333AA0-8D38-66CC-29BA-BE2F636BA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3268EB-CFCF-F0B9-2EDF-B25107FEB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E43FC9-C2AA-BE7D-69A4-8EC28A530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514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DF8C48-E625-13EF-6C51-98820D268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441FA6-919B-578F-BE80-05F64CFD8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3A9A88-8B49-700B-01F8-F782E863C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BF1565-D8AB-C34C-3072-B358B0AEE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DBB22-2840-4F90-258D-01A98F741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091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E0DBB-FE2A-5FA1-A5DF-AD55407C4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5033CB-B1D7-D64E-E028-B9ECFF6F9E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60248E-057D-4898-E0C4-BA8548771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36B898-68DA-3E95-39D9-E71BB8E4F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CDDB6A-6689-AF53-6F3E-3FE91AAB6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3B3315-4AA9-6626-9459-0B0958B3B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941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226C2-532F-C21F-D1B7-B9032B1D3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78E27D-9074-51B5-44D3-D9E61DBD5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0A0A09-32AA-C51E-DEC1-6ADC3A5382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D4329D7-FAD4-0AEC-C62B-D7FD7FA85C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F20CFA9-E929-98C3-0386-2492E1F4C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568D979-B8AB-2368-7223-DAAC48ED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8381AD9-2899-720E-E52B-F81966D63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595F78E-74AF-2DC1-A144-4E309B504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17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03589A-C50B-FF72-E60A-266C6E42E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CCFE4E-F1A6-47A7-53F4-2549D7EA7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8A4F15A-1E1E-08A9-4169-50A76E2A8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13B4E9-3820-B9D0-E766-53A5BBD2E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9557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472F7E-8763-4822-96A4-3CE38620C81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20D305-EC07-4868-64BA-1D7263857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6B0925-F594-6578-A207-53C393FC8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E9E846-CD00-20F6-C26A-B4E038ECA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081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77CB2E-247B-2EC4-F5B3-DB70547E6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71016B-9AEC-B908-4FE5-F2906EF39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72D566-D1AD-B3EE-73E2-5AC7DB3CE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9C5316-4D4C-133C-5950-A2D14B3D3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2B443A-E669-2745-CE3D-AA4D6522F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2D5938-9B1B-AD1E-D3A3-AA0AA9DEC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57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7942A1-6F1A-7D45-DED6-450543716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E7A78EC-A6EB-7461-1C70-03E4BEC238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824EAD-3195-CE30-BC7B-69F1EB517B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9D24EF-2EE7-4E2A-F190-3E59A342C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4CACDB-F054-F64F-9F08-3C26B412D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5E2F48-9FC4-19F4-4EF7-71C3BB68D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172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84C7AD-D8BD-D927-BE9C-40DA7B639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F09BB3-F831-41D2-A325-03A3E805D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60BBA0-1146-B992-A9DD-667457C324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0C7A5-49B0-47DB-85CD-CF5FBCF94E3E}" type="datetimeFigureOut">
              <a:rPr lang="ko-KR" altLang="en-US" smtClean="0"/>
              <a:t>2023. 1. 26.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13B240-7AB1-4874-A8A5-6EE0DA8F9F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0B44DA-2050-1C28-F826-D30899094E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D792B-C3A8-4458-93C9-03237B25F2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404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if.kakao.com/2022/session/59" TargetMode="External"/><Relationship Id="rId5" Type="http://schemas.openxmlformats.org/officeDocument/2006/relationships/image" Target="../media/image22.png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B33C360-D89E-A796-1ABD-2E83A0893C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50565BE-A06A-8469-41A8-5DBBC8AB338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7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7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27FE19-53F8-E705-01CF-7C5F7B92E3AF}"/>
              </a:ext>
            </a:extLst>
          </p:cNvPr>
          <p:cNvSpPr txBox="1"/>
          <p:nvPr/>
        </p:nvSpPr>
        <p:spPr>
          <a:xfrm>
            <a:off x="4192278" y="2783464"/>
            <a:ext cx="481734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b="1" dirty="0" err="1">
                <a:solidFill>
                  <a:schemeClr val="bg1"/>
                </a:solidFill>
              </a:rPr>
              <a:t>쿠버네티스</a:t>
            </a:r>
            <a:r>
              <a:rPr lang="ko-KR" altLang="en-US" sz="5000" b="1" dirty="0">
                <a:solidFill>
                  <a:schemeClr val="bg1"/>
                </a:solidFill>
              </a:rPr>
              <a:t> 소개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571D58F-FD40-B92E-D0EF-B369763F127A}"/>
              </a:ext>
            </a:extLst>
          </p:cNvPr>
          <p:cNvCxnSpPr/>
          <p:nvPr/>
        </p:nvCxnSpPr>
        <p:spPr>
          <a:xfrm>
            <a:off x="2339202" y="2438400"/>
            <a:ext cx="12573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5B5A443-EF85-BA5F-2BD8-4F15F502EFCB}"/>
              </a:ext>
            </a:extLst>
          </p:cNvPr>
          <p:cNvCxnSpPr>
            <a:cxnSpLocks/>
          </p:cNvCxnSpPr>
          <p:nvPr/>
        </p:nvCxnSpPr>
        <p:spPr>
          <a:xfrm>
            <a:off x="211873" y="260495"/>
            <a:ext cx="14608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30EA04E-9F41-9278-B76E-E8CAB6DD21FF}"/>
              </a:ext>
            </a:extLst>
          </p:cNvPr>
          <p:cNvSpPr txBox="1"/>
          <p:nvPr/>
        </p:nvSpPr>
        <p:spPr>
          <a:xfrm>
            <a:off x="11183417" y="6121892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김수민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8D6386-C133-4DF5-BF72-58E211206116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0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00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57FC757-A85D-221A-C662-C76739D22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812" y="1588598"/>
            <a:ext cx="7772400" cy="404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05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00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188C053-15E4-85EF-D939-CAF339AE5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172" y="1010323"/>
            <a:ext cx="3214595" cy="429536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D5FEE3F-B811-64FF-BB96-AD69FB12B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651" y="2134166"/>
            <a:ext cx="6829004" cy="24462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2B1FFB-9D0E-D939-904C-E85025126815}"/>
              </a:ext>
            </a:extLst>
          </p:cNvPr>
          <p:cNvSpPr txBox="1"/>
          <p:nvPr/>
        </p:nvSpPr>
        <p:spPr>
          <a:xfrm>
            <a:off x="2800756" y="4726155"/>
            <a:ext cx="2721412" cy="893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/>
              <a:t>이미지는 여러 개의 레이어로 구성 </a:t>
            </a:r>
            <a:r>
              <a:rPr lang="en-US" altLang="ko-KR" sz="1200" dirty="0"/>
              <a:t>-&gt;</a:t>
            </a:r>
            <a:r>
              <a:rPr lang="ko-KR" altLang="en-US" sz="1200" dirty="0"/>
              <a:t> 같은 레이어가 이미 로컬에 있으면 저장 시 다른 레이어만 가져옴</a:t>
            </a:r>
            <a:r>
              <a:rPr lang="en-US" altLang="ko-KR" sz="1200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719B27-319C-F560-46B2-446CBFC39C82}"/>
              </a:ext>
            </a:extLst>
          </p:cNvPr>
          <p:cNvSpPr txBox="1"/>
          <p:nvPr/>
        </p:nvSpPr>
        <p:spPr>
          <a:xfrm>
            <a:off x="8109011" y="5329660"/>
            <a:ext cx="3214594" cy="61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/>
              <a:t>컨테이너가 실행될 때 읽기 전용 위에 새로운 쓰기 가능한 레이어가 만들어짐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1030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00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F84FF85-1F4F-65F8-E9D7-52BD0B538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225" y="1600731"/>
            <a:ext cx="6304269" cy="39251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3EE6F12-6081-651B-D3AB-F5F1BBA057F2}"/>
              </a:ext>
            </a:extLst>
          </p:cNvPr>
          <p:cNvSpPr txBox="1"/>
          <p:nvPr/>
        </p:nvSpPr>
        <p:spPr>
          <a:xfrm>
            <a:off x="7307108" y="2086151"/>
            <a:ext cx="4289746" cy="2001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200" dirty="0"/>
              <a:t>OCI(open container </a:t>
            </a:r>
            <a:r>
              <a:rPr lang="en-US" altLang="ko-KR" sz="1200" dirty="0" err="1"/>
              <a:t>initiatice</a:t>
            </a:r>
            <a:r>
              <a:rPr lang="en-US" altLang="ko-KR" sz="1200" dirty="0"/>
              <a:t>) – </a:t>
            </a:r>
            <a:r>
              <a:rPr lang="ko-KR" altLang="en-US" sz="1200" dirty="0"/>
              <a:t>컨테이너 런타임에 대한 표준으로 컨테이너를 실행하기 위한 </a:t>
            </a:r>
            <a:r>
              <a:rPr lang="ko-KR" altLang="en-US" sz="1200" dirty="0" err="1"/>
              <a:t>저수준</a:t>
            </a:r>
            <a:r>
              <a:rPr lang="ko-KR" altLang="en-US" sz="1200" dirty="0"/>
              <a:t> 런타임</a:t>
            </a:r>
            <a:endParaRPr lang="en-US" altLang="ko-KR" sz="1200" dirty="0"/>
          </a:p>
          <a:p>
            <a:pPr algn="just">
              <a:lnSpc>
                <a:spcPct val="150000"/>
              </a:lnSpc>
            </a:pPr>
            <a:r>
              <a:rPr lang="en-US" altLang="ko-KR" sz="1200" dirty="0"/>
              <a:t>CRI(container runtime interface) – </a:t>
            </a:r>
            <a:r>
              <a:rPr lang="ko-KR" altLang="en-US" sz="1200" dirty="0" err="1"/>
              <a:t>쿠버네티스</a:t>
            </a:r>
            <a:r>
              <a:rPr lang="ko-KR" altLang="en-US" sz="1200" dirty="0"/>
              <a:t> 측에서 제공하는 컨테이너 런타임 추상화 계층</a:t>
            </a:r>
            <a:endParaRPr lang="en-US" altLang="ko-KR" sz="1200" dirty="0"/>
          </a:p>
          <a:p>
            <a:pPr algn="just">
              <a:lnSpc>
                <a:spcPct val="150000"/>
              </a:lnSpc>
            </a:pPr>
            <a:r>
              <a:rPr lang="en-US" altLang="ko-KR" sz="1200" dirty="0"/>
              <a:t>CRI-O - </a:t>
            </a:r>
            <a:r>
              <a:rPr lang="en" altLang="ko-Kore-KR" sz="1200" b="0" i="0" dirty="0">
                <a:effectLst/>
                <a:latin typeface="JetBrains Mono"/>
              </a:rPr>
              <a:t>CRI+OCI</a:t>
            </a:r>
            <a:r>
              <a:rPr lang="ko-KR" altLang="en-US" sz="1200" b="0" i="0" dirty="0">
                <a:effectLst/>
                <a:latin typeface="JetBrains Mono"/>
              </a:rPr>
              <a:t>에서 유래되었고 컨테이너 실행을 목적으로 </a:t>
            </a:r>
            <a:r>
              <a:rPr lang="ko-KR" altLang="en-US" sz="1200" b="0" i="0" dirty="0" err="1">
                <a:effectLst/>
                <a:latin typeface="JetBrains Mono"/>
              </a:rPr>
              <a:t>도커보다</a:t>
            </a:r>
            <a:r>
              <a:rPr lang="ko-KR" altLang="en-US" sz="1200" b="0" i="0" dirty="0">
                <a:effectLst/>
                <a:latin typeface="JetBrains Mono"/>
              </a:rPr>
              <a:t> </a:t>
            </a:r>
            <a:r>
              <a:rPr lang="ko-KR" altLang="en-US" sz="1200" b="0" i="0" dirty="0" err="1">
                <a:effectLst/>
                <a:latin typeface="JetBrains Mono"/>
              </a:rPr>
              <a:t>경량화되어</a:t>
            </a:r>
            <a:r>
              <a:rPr lang="ko-KR" altLang="en-US" sz="1200" b="0" i="0" dirty="0">
                <a:effectLst/>
                <a:latin typeface="JetBrains Mono"/>
              </a:rPr>
              <a:t> 있고 컨테이너 생성인 </a:t>
            </a:r>
            <a:r>
              <a:rPr lang="en" altLang="ko-Kore-KR" sz="1200" b="0" i="0" dirty="0">
                <a:effectLst/>
                <a:latin typeface="JetBrains Mono"/>
              </a:rPr>
              <a:t>run</a:t>
            </a:r>
            <a:r>
              <a:rPr lang="ko-KR" altLang="en-US" sz="1200" b="0" i="0" dirty="0">
                <a:effectLst/>
                <a:latin typeface="JetBrains Mono"/>
              </a:rPr>
              <a:t>과 이미지 빌드를 제공하지 않음</a:t>
            </a:r>
            <a:r>
              <a:rPr lang="en-US" altLang="ko-KR" sz="1200" b="0" i="0" dirty="0">
                <a:effectLst/>
                <a:latin typeface="JetBrains Mono"/>
              </a:rPr>
              <a:t>.(</a:t>
            </a:r>
            <a:r>
              <a:rPr lang="ko-KR" altLang="en-US" sz="1200" b="0" i="0" dirty="0">
                <a:effectLst/>
                <a:latin typeface="JetBrains Mono"/>
              </a:rPr>
              <a:t>이미지 빌드 툴 필요</a:t>
            </a:r>
            <a:r>
              <a:rPr lang="en-US" altLang="ko-KR" sz="1200" b="0" i="0" dirty="0">
                <a:effectLst/>
                <a:latin typeface="JetBrains Mono"/>
              </a:rPr>
              <a:t>)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355495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00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38B2405-4472-482A-76C9-4D8FA2F6F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595" y="1939118"/>
            <a:ext cx="7772400" cy="19557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DA5496-D056-9D50-DF52-D214E4344069}"/>
              </a:ext>
            </a:extLst>
          </p:cNvPr>
          <p:cNvSpPr txBox="1"/>
          <p:nvPr/>
        </p:nvSpPr>
        <p:spPr>
          <a:xfrm>
            <a:off x="1939066" y="4727691"/>
            <a:ext cx="90984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/>
              <a:t>쿠버네티스는</a:t>
            </a:r>
            <a:r>
              <a:rPr lang="ko-KR" altLang="en-US" sz="1600" dirty="0"/>
              <a:t> 컨테이너 런타임과 통신할 때 </a:t>
            </a:r>
            <a:r>
              <a:rPr lang="en-US" altLang="ko-KR" sz="1600" dirty="0"/>
              <a:t>CRI</a:t>
            </a:r>
            <a:r>
              <a:rPr lang="ko-KR" altLang="en-US" sz="1600" dirty="0"/>
              <a:t>라는 표준 인터페이스 </a:t>
            </a:r>
            <a:r>
              <a:rPr lang="en-US" altLang="ko-KR" sz="1600" dirty="0"/>
              <a:t>API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사용 </a:t>
            </a:r>
            <a:r>
              <a:rPr lang="en-US" altLang="ko-KR" sz="1600" dirty="0"/>
              <a:t>-&gt;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도커는</a:t>
            </a:r>
            <a:r>
              <a:rPr lang="ko-KR" altLang="en-US" sz="1600" dirty="0"/>
              <a:t> </a:t>
            </a:r>
            <a:r>
              <a:rPr lang="en-US" altLang="ko-KR" sz="1600" dirty="0"/>
              <a:t>CRI</a:t>
            </a:r>
            <a:r>
              <a:rPr lang="ko-KR" altLang="en-US" sz="1600" dirty="0"/>
              <a:t> 지원되지 않기 때문에 둘을 잇는 도구로 </a:t>
            </a:r>
            <a:r>
              <a:rPr lang="en-US" altLang="ko-KR" sz="1600" dirty="0" err="1"/>
              <a:t>Dockershim</a:t>
            </a:r>
            <a:r>
              <a:rPr lang="ko-KR" altLang="en-US" sz="1600" dirty="0"/>
              <a:t>이 사용 </a:t>
            </a:r>
            <a:r>
              <a:rPr lang="en-US" altLang="ko-KR" sz="1600" dirty="0"/>
              <a:t>-&gt;</a:t>
            </a:r>
          </a:p>
          <a:p>
            <a:pPr algn="ctr"/>
            <a:r>
              <a:rPr lang="ko-KR" altLang="en-US" sz="1600" dirty="0"/>
              <a:t> 갈수록 배포 속도도 느리고 유지 관리도 어려운 문제 </a:t>
            </a:r>
            <a:r>
              <a:rPr lang="en-US" altLang="ko-KR" sz="1600" dirty="0"/>
              <a:t>-&gt;</a:t>
            </a:r>
          </a:p>
          <a:p>
            <a:pPr algn="ctr"/>
            <a:r>
              <a:rPr lang="ko-KR" altLang="en-US" sz="1600" dirty="0"/>
              <a:t>컨테이너 런타임으로 </a:t>
            </a:r>
            <a:r>
              <a:rPr lang="en-US" altLang="ko-KR" sz="1600" dirty="0" err="1"/>
              <a:t>Containerd</a:t>
            </a:r>
            <a:r>
              <a:rPr lang="ko-KR" altLang="en-US" sz="1600" dirty="0"/>
              <a:t>가 새롭게 채택</a:t>
            </a:r>
          </a:p>
        </p:txBody>
      </p:sp>
    </p:spTree>
    <p:extLst>
      <p:ext uri="{BB962C8B-B14F-4D97-AF65-F5344CB8AC3E}">
        <p14:creationId xmlns:p14="http://schemas.microsoft.com/office/powerpoint/2010/main" val="55598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7ECEE72-F785-2347-EB59-03204E4408D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" y="0"/>
            <a:ext cx="12192000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92B38B-FC42-AA55-F5CD-BCD9156DAD5B}"/>
              </a:ext>
            </a:extLst>
          </p:cNvPr>
          <p:cNvSpPr/>
          <p:nvPr/>
        </p:nvSpPr>
        <p:spPr>
          <a:xfrm>
            <a:off x="1" y="0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7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7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2CB2A0-604C-10CF-D0B9-2B74EB14FF8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EDEC80B-B5CD-C43B-077B-9240082796D9}"/>
              </a:ext>
            </a:extLst>
          </p:cNvPr>
          <p:cNvGrpSpPr/>
          <p:nvPr/>
        </p:nvGrpSpPr>
        <p:grpSpPr>
          <a:xfrm>
            <a:off x="6365117" y="2717325"/>
            <a:ext cx="2501006" cy="1242016"/>
            <a:chOff x="7839075" y="2486025"/>
            <a:chExt cx="2501006" cy="124201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DEDD1E-B5C5-5ACE-FF8D-59E9CEABFE93}"/>
                </a:ext>
              </a:extLst>
            </p:cNvPr>
            <p:cNvSpPr txBox="1"/>
            <p:nvPr/>
          </p:nvSpPr>
          <p:spPr>
            <a:xfrm>
              <a:off x="7839075" y="2486025"/>
              <a:ext cx="14814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Part 3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B90EEB-09DB-3F8A-2DCB-A73FECD975E2}"/>
                </a:ext>
              </a:extLst>
            </p:cNvPr>
            <p:cNvSpPr txBox="1"/>
            <p:nvPr/>
          </p:nvSpPr>
          <p:spPr>
            <a:xfrm>
              <a:off x="7839075" y="3250987"/>
              <a:ext cx="250100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 err="1">
                  <a:solidFill>
                    <a:schemeClr val="bg1"/>
                  </a:solidFill>
                </a:rPr>
                <a:t>쿠버네티스</a:t>
              </a:r>
              <a:r>
                <a:rPr lang="ko-KR" altLang="en-US" sz="2500" dirty="0">
                  <a:solidFill>
                    <a:schemeClr val="bg1"/>
                  </a:solidFill>
                </a:rPr>
                <a:t> 소개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67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955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kubernetes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5567A15-DE8B-7765-C1C6-F075CD3AC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81" y="1485193"/>
            <a:ext cx="4907394" cy="421192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51E33B6-FB53-F0B9-FD42-7901E5120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127" y="1404115"/>
            <a:ext cx="5326848" cy="4374082"/>
          </a:xfrm>
          <a:prstGeom prst="rect">
            <a:avLst/>
          </a:prstGeom>
        </p:spPr>
      </p:pic>
      <p:sp>
        <p:nvSpPr>
          <p:cNvPr id="5" name="십자형[C] 4">
            <a:extLst>
              <a:ext uri="{FF2B5EF4-FFF2-40B4-BE49-F238E27FC236}">
                <a16:creationId xmlns:a16="http://schemas.microsoft.com/office/drawing/2014/main" id="{675FCC37-6027-3EBC-95EA-C393E9FAF50A}"/>
              </a:ext>
            </a:extLst>
          </p:cNvPr>
          <p:cNvSpPr/>
          <p:nvPr/>
        </p:nvSpPr>
        <p:spPr>
          <a:xfrm>
            <a:off x="5504222" y="3429000"/>
            <a:ext cx="339479" cy="379325"/>
          </a:xfrm>
          <a:prstGeom prst="plus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2D006E-EF3A-2D60-D150-58488F27ACE3}"/>
              </a:ext>
            </a:extLst>
          </p:cNvPr>
          <p:cNvSpPr txBox="1"/>
          <p:nvPr/>
        </p:nvSpPr>
        <p:spPr>
          <a:xfrm>
            <a:off x="1772204" y="6226112"/>
            <a:ext cx="90984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구글은 </a:t>
            </a:r>
            <a:r>
              <a:rPr lang="en-US" altLang="ko-KR" sz="1600" dirty="0"/>
              <a:t>Borg</a:t>
            </a:r>
            <a:r>
              <a:rPr lang="ko-KR" altLang="en-US" sz="1600" dirty="0"/>
              <a:t>와 </a:t>
            </a:r>
            <a:r>
              <a:rPr lang="en-US" altLang="ko-KR" sz="1600" dirty="0"/>
              <a:t>Omega</a:t>
            </a:r>
            <a:r>
              <a:rPr lang="ko-KR" altLang="en-US" sz="1600" dirty="0"/>
              <a:t>의 경험을 바탕으로 </a:t>
            </a:r>
            <a:r>
              <a:rPr lang="ko-KR" altLang="en-US" sz="1600" dirty="0" err="1"/>
              <a:t>쿠버네티스를</a:t>
            </a:r>
            <a:r>
              <a:rPr lang="ko-KR" altLang="en-US" sz="1600" dirty="0"/>
              <a:t> 개발</a:t>
            </a:r>
          </a:p>
        </p:txBody>
      </p:sp>
    </p:spTree>
    <p:extLst>
      <p:ext uri="{BB962C8B-B14F-4D97-AF65-F5344CB8AC3E}">
        <p14:creationId xmlns:p14="http://schemas.microsoft.com/office/powerpoint/2010/main" val="395113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955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kubernetes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2D006E-EF3A-2D60-D150-58488F27ACE3}"/>
              </a:ext>
            </a:extLst>
          </p:cNvPr>
          <p:cNvSpPr txBox="1"/>
          <p:nvPr/>
        </p:nvSpPr>
        <p:spPr>
          <a:xfrm>
            <a:off x="6882847" y="1576536"/>
            <a:ext cx="5051000" cy="3613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ore-KR" sz="1400" dirty="0">
                <a:latin typeface="Helvetica" pitchFamily="2" charset="0"/>
              </a:rPr>
              <a:t>Control plane</a:t>
            </a:r>
            <a:r>
              <a:rPr lang="ko-KR" altLang="en-US" sz="1400" dirty="0">
                <a:latin typeface="Helvetica" pitchFamily="2" charset="0"/>
              </a:rPr>
              <a:t>은 </a:t>
            </a:r>
            <a:r>
              <a:rPr lang="en" altLang="ko-Kore-KR" sz="1400" b="0" i="0" dirty="0" err="1">
                <a:effectLst/>
                <a:latin typeface="Helvetica" pitchFamily="2" charset="0"/>
              </a:rPr>
              <a:t>api</a:t>
            </a:r>
            <a:r>
              <a:rPr lang="ko-KR" altLang="en-US" sz="1400" b="0" i="0" dirty="0">
                <a:effectLst/>
                <a:latin typeface="Helvetica" pitchFamily="2" charset="0"/>
              </a:rPr>
              <a:t>서버</a:t>
            </a:r>
            <a:r>
              <a:rPr lang="en-US" altLang="ko-KR" sz="1400" b="0" i="0" dirty="0">
                <a:effectLst/>
                <a:latin typeface="Helvetica" pitchFamily="2" charset="0"/>
              </a:rPr>
              <a:t>(</a:t>
            </a:r>
            <a:r>
              <a:rPr lang="ko-KR" altLang="en-US" sz="1400" b="0" i="0" dirty="0">
                <a:effectLst/>
                <a:latin typeface="Helvetica" pitchFamily="2" charset="0"/>
              </a:rPr>
              <a:t>사용자</a:t>
            </a:r>
            <a:r>
              <a:rPr lang="en-US" altLang="ko-KR" sz="1400" b="0" i="0" dirty="0">
                <a:effectLst/>
                <a:latin typeface="Helvetica" pitchFamily="2" charset="0"/>
              </a:rPr>
              <a:t>, </a:t>
            </a:r>
            <a:r>
              <a:rPr lang="ko-KR" altLang="en-US" sz="1400" b="0" i="0" dirty="0">
                <a:effectLst/>
                <a:latin typeface="Helvetica" pitchFamily="2" charset="0"/>
              </a:rPr>
              <a:t>컨트롤 플레인 구성 요소와 통신하는 역할</a:t>
            </a:r>
            <a:r>
              <a:rPr lang="en-US" altLang="ko-KR" sz="1400" b="0" i="0" dirty="0">
                <a:effectLst/>
                <a:latin typeface="Helvetica" pitchFamily="2" charset="0"/>
              </a:rPr>
              <a:t>)</a:t>
            </a:r>
            <a:r>
              <a:rPr lang="ko-KR" altLang="en-US" sz="1400" b="0" i="0" dirty="0">
                <a:effectLst/>
                <a:latin typeface="Helvetica" pitchFamily="2" charset="0"/>
              </a:rPr>
              <a:t>와 </a:t>
            </a:r>
            <a:r>
              <a:rPr lang="ko-KR" altLang="en-US" sz="1400" b="0" i="0" dirty="0" err="1">
                <a:effectLst/>
                <a:latin typeface="Helvetica" pitchFamily="2" charset="0"/>
              </a:rPr>
              <a:t>스케쥴러</a:t>
            </a:r>
            <a:r>
              <a:rPr lang="en-US" altLang="ko-KR" sz="1400" b="0" i="0" dirty="0">
                <a:effectLst/>
                <a:latin typeface="Helvetica" pitchFamily="2" charset="0"/>
              </a:rPr>
              <a:t>(</a:t>
            </a:r>
            <a:r>
              <a:rPr lang="ko-KR" altLang="en-US" sz="1400" b="0" i="0" dirty="0">
                <a:effectLst/>
                <a:latin typeface="Helvetica" pitchFamily="2" charset="0"/>
              </a:rPr>
              <a:t>애플리케이션의 배포를 담당</a:t>
            </a:r>
            <a:r>
              <a:rPr lang="en-US" altLang="ko-KR" sz="1400" b="0" i="0" dirty="0">
                <a:effectLst/>
                <a:latin typeface="Helvetica" pitchFamily="2" charset="0"/>
              </a:rPr>
              <a:t>), </a:t>
            </a:r>
            <a:r>
              <a:rPr lang="ko-KR" altLang="en-US" sz="1400" b="0" i="0" dirty="0">
                <a:effectLst/>
                <a:latin typeface="Helvetica" pitchFamily="2" charset="0"/>
              </a:rPr>
              <a:t>컨트롤러 매니저</a:t>
            </a:r>
            <a:r>
              <a:rPr lang="en-US" altLang="ko-KR" sz="1400" b="0" i="0" dirty="0">
                <a:effectLst/>
                <a:latin typeface="Helvetica" pitchFamily="2" charset="0"/>
              </a:rPr>
              <a:t>(</a:t>
            </a:r>
            <a:r>
              <a:rPr lang="ko-KR" altLang="en-US" sz="1400" b="0" i="0" dirty="0">
                <a:effectLst/>
                <a:latin typeface="Helvetica" pitchFamily="2" charset="0"/>
              </a:rPr>
              <a:t>구성 요소 </a:t>
            </a:r>
            <a:r>
              <a:rPr lang="ko-KR" altLang="en-US" sz="1400" b="0" i="0" dirty="0" err="1">
                <a:effectLst/>
                <a:latin typeface="Helvetica" pitchFamily="2" charset="0"/>
              </a:rPr>
              <a:t>복제본</a:t>
            </a:r>
            <a:r>
              <a:rPr lang="en-US" altLang="ko-KR" sz="1400" b="0" i="0" dirty="0">
                <a:effectLst/>
                <a:latin typeface="Helvetica" pitchFamily="2" charset="0"/>
              </a:rPr>
              <a:t>, </a:t>
            </a:r>
            <a:r>
              <a:rPr lang="ko-KR" altLang="en-US" sz="1400" b="0" i="0" dirty="0">
                <a:effectLst/>
                <a:latin typeface="Helvetica" pitchFamily="2" charset="0"/>
              </a:rPr>
              <a:t>워커 노드 추적</a:t>
            </a:r>
            <a:r>
              <a:rPr lang="en-US" altLang="ko-KR" sz="1400" b="0" i="0" dirty="0">
                <a:effectLst/>
                <a:latin typeface="Helvetica" pitchFamily="2" charset="0"/>
              </a:rPr>
              <a:t>, </a:t>
            </a:r>
            <a:r>
              <a:rPr lang="ko-KR" altLang="en-US" sz="1400" b="0" i="0" dirty="0">
                <a:effectLst/>
                <a:latin typeface="Helvetica" pitchFamily="2" charset="0"/>
              </a:rPr>
              <a:t>노드 장애 처리 등과 같은 클러스터단의 기능 수행</a:t>
            </a:r>
            <a:r>
              <a:rPr lang="en-US" altLang="ko-KR" sz="1400" b="0" i="0" dirty="0">
                <a:effectLst/>
                <a:latin typeface="Helvetica" pitchFamily="2" charset="0"/>
              </a:rPr>
              <a:t>), </a:t>
            </a:r>
            <a:r>
              <a:rPr lang="en" altLang="ko-Kore-KR" sz="1400" b="0" i="0" dirty="0" err="1">
                <a:effectLst/>
                <a:latin typeface="Helvetica" pitchFamily="2" charset="0"/>
              </a:rPr>
              <a:t>etcd</a:t>
            </a:r>
            <a:r>
              <a:rPr lang="en" altLang="ko-Kore-KR" sz="1400" b="0" i="0" dirty="0">
                <a:effectLst/>
                <a:latin typeface="Helvetica" pitchFamily="2" charset="0"/>
              </a:rPr>
              <a:t>(</a:t>
            </a:r>
            <a:r>
              <a:rPr lang="ko-KR" altLang="en-US" sz="1400" b="0" i="0" dirty="0">
                <a:effectLst/>
                <a:latin typeface="Helvetica" pitchFamily="2" charset="0"/>
              </a:rPr>
              <a:t>클러스터 구성을 지속적으로 저장하는 신뢰할 수 있는 분산 데이터 저장소</a:t>
            </a:r>
            <a:r>
              <a:rPr lang="en-US" altLang="ko-KR" sz="1400" b="0" i="0" dirty="0">
                <a:effectLst/>
                <a:latin typeface="Helvetica" pitchFamily="2" charset="0"/>
              </a:rPr>
              <a:t>)</a:t>
            </a:r>
            <a:r>
              <a:rPr lang="ko-KR" altLang="en-US" sz="1400" b="0" i="0" dirty="0">
                <a:effectLst/>
                <a:latin typeface="Helvetica" pitchFamily="2" charset="0"/>
              </a:rPr>
              <a:t>로 구성</a:t>
            </a:r>
            <a:endParaRPr lang="en-US" altLang="ko-KR" sz="1400" b="0" i="0" dirty="0">
              <a:effectLst/>
              <a:latin typeface="Helvetica" pitchFamily="2" charset="0"/>
            </a:endParaRPr>
          </a:p>
          <a:p>
            <a:pPr algn="just">
              <a:lnSpc>
                <a:spcPct val="150000"/>
              </a:lnSpc>
            </a:pPr>
            <a:br>
              <a:rPr lang="ko-KR" altLang="en-US" sz="1400" dirty="0"/>
            </a:br>
            <a:r>
              <a:rPr lang="ko-KR" altLang="en-US" sz="1400" b="0" i="0" dirty="0">
                <a:effectLst/>
                <a:latin typeface="Helvetica" pitchFamily="2" charset="0"/>
              </a:rPr>
              <a:t>노드는 컨테이너 런타임</a:t>
            </a:r>
            <a:r>
              <a:rPr lang="en-US" altLang="ko-KR" sz="1400" b="0" i="0" dirty="0">
                <a:effectLst/>
                <a:latin typeface="Helvetica" pitchFamily="2" charset="0"/>
              </a:rPr>
              <a:t>(</a:t>
            </a:r>
            <a:r>
              <a:rPr lang="ko-KR" altLang="en-US" sz="1400" b="0" i="0" dirty="0">
                <a:effectLst/>
                <a:latin typeface="Helvetica" pitchFamily="2" charset="0"/>
              </a:rPr>
              <a:t>컨테이너를 실행하는</a:t>
            </a:r>
            <a:r>
              <a:rPr lang="en-US" altLang="ko-KR" sz="1400" b="0" i="0" dirty="0">
                <a:effectLst/>
                <a:latin typeface="Helvetica" pitchFamily="2" charset="0"/>
              </a:rPr>
              <a:t>), </a:t>
            </a:r>
            <a:r>
              <a:rPr lang="en" altLang="ko-Kore-KR" sz="1400" b="0" i="0" dirty="0" err="1">
                <a:effectLst/>
                <a:latin typeface="Helvetica" pitchFamily="2" charset="0"/>
              </a:rPr>
              <a:t>kubelet</a:t>
            </a:r>
            <a:r>
              <a:rPr lang="en" altLang="ko-Kore-KR" sz="1400" b="0" i="0" dirty="0">
                <a:effectLst/>
                <a:latin typeface="Helvetica" pitchFamily="2" charset="0"/>
              </a:rPr>
              <a:t>(</a:t>
            </a:r>
            <a:r>
              <a:rPr lang="en" altLang="ko-Kore-KR" sz="1400" b="0" i="0" dirty="0" err="1">
                <a:effectLst/>
                <a:latin typeface="Helvetica" pitchFamily="2" charset="0"/>
              </a:rPr>
              <a:t>api</a:t>
            </a:r>
            <a:r>
              <a:rPr lang="en" altLang="ko-Kore-KR" sz="1400" b="0" i="0" dirty="0">
                <a:effectLst/>
                <a:latin typeface="Helvetica" pitchFamily="2" charset="0"/>
              </a:rPr>
              <a:t> </a:t>
            </a:r>
            <a:r>
              <a:rPr lang="ko-KR" altLang="en-US" sz="1400" b="0" i="0" dirty="0">
                <a:effectLst/>
                <a:latin typeface="Helvetica" pitchFamily="2" charset="0"/>
              </a:rPr>
              <a:t>서버와 통신하고 노드의 컨테이너를 관리하는 역할</a:t>
            </a:r>
            <a:r>
              <a:rPr lang="en-US" altLang="ko-KR" sz="1400" b="0" i="0" dirty="0">
                <a:effectLst/>
                <a:latin typeface="Helvetica" pitchFamily="2" charset="0"/>
              </a:rPr>
              <a:t>), </a:t>
            </a:r>
            <a:r>
              <a:rPr lang="en" altLang="ko-Kore-KR" sz="1400" b="0" i="0" dirty="0" err="1">
                <a:effectLst/>
                <a:latin typeface="Helvetica" pitchFamily="2" charset="0"/>
              </a:rPr>
              <a:t>kube</a:t>
            </a:r>
            <a:r>
              <a:rPr lang="en" altLang="ko-Kore-KR" sz="1400" b="0" i="0" dirty="0">
                <a:effectLst/>
                <a:latin typeface="Helvetica" pitchFamily="2" charset="0"/>
              </a:rPr>
              <a:t>-proxy(</a:t>
            </a:r>
            <a:r>
              <a:rPr lang="ko-KR" altLang="en-US" sz="1400" b="0" i="0" dirty="0">
                <a:effectLst/>
                <a:latin typeface="Helvetica" pitchFamily="2" charset="0"/>
              </a:rPr>
              <a:t>애플리케이션 구성 요소 간에 네트워크 트래픽을 </a:t>
            </a:r>
            <a:r>
              <a:rPr lang="ko-KR" altLang="en-US" sz="1400" b="0" i="0" dirty="0" err="1">
                <a:effectLst/>
                <a:latin typeface="Helvetica" pitchFamily="2" charset="0"/>
              </a:rPr>
              <a:t>로드밸런싱하는</a:t>
            </a:r>
            <a:r>
              <a:rPr lang="ko-KR" altLang="en-US" sz="1400" b="0" i="0" dirty="0">
                <a:effectLst/>
                <a:latin typeface="Helvetica" pitchFamily="2" charset="0"/>
              </a:rPr>
              <a:t> 역할</a:t>
            </a:r>
            <a:r>
              <a:rPr lang="en-US" altLang="ko-KR" sz="1400" b="0" i="0" dirty="0">
                <a:effectLst/>
                <a:latin typeface="Helvetica" pitchFamily="2" charset="0"/>
              </a:rPr>
              <a:t>)</a:t>
            </a:r>
            <a:r>
              <a:rPr lang="ko-KR" altLang="en-US" sz="1400" b="0" i="0" dirty="0">
                <a:effectLst/>
                <a:latin typeface="Helvetica" pitchFamily="2" charset="0"/>
              </a:rPr>
              <a:t>로 </a:t>
            </a:r>
            <a:r>
              <a:rPr lang="ko-KR" altLang="en-US" sz="1400" dirty="0">
                <a:latin typeface="Helvetica" pitchFamily="2" charset="0"/>
              </a:rPr>
              <a:t>구성</a:t>
            </a:r>
            <a:endParaRPr lang="ko-KR" altLang="en-US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63CBE2-EC3B-5F39-D503-320C632E9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31" y="1025481"/>
            <a:ext cx="5929365" cy="553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3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955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kubernetes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B67BED6-F9CA-C39E-423B-65AFC4640C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692" y="1050902"/>
            <a:ext cx="7284698" cy="543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51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B2F207F-CC8C-7769-27E6-7FC1FCD9541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39" y="2108"/>
            <a:ext cx="12192000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92B38B-FC42-AA55-F5CD-BCD9156DAD5B}"/>
              </a:ext>
            </a:extLst>
          </p:cNvPr>
          <p:cNvSpPr/>
          <p:nvPr/>
        </p:nvSpPr>
        <p:spPr>
          <a:xfrm>
            <a:off x="6086061" y="0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7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7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2CB2A0-604C-10CF-D0B9-2B74EB14FF8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EDEC80B-B5CD-C43B-077B-9240082796D9}"/>
              </a:ext>
            </a:extLst>
          </p:cNvPr>
          <p:cNvGrpSpPr/>
          <p:nvPr/>
        </p:nvGrpSpPr>
        <p:grpSpPr>
          <a:xfrm>
            <a:off x="633057" y="2717325"/>
            <a:ext cx="1489510" cy="1242016"/>
            <a:chOff x="7839075" y="2486025"/>
            <a:chExt cx="1489510" cy="124201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DEDD1E-B5C5-5ACE-FF8D-59E9CEABFE93}"/>
                </a:ext>
              </a:extLst>
            </p:cNvPr>
            <p:cNvSpPr txBox="1"/>
            <p:nvPr/>
          </p:nvSpPr>
          <p:spPr>
            <a:xfrm>
              <a:off x="7839075" y="2486025"/>
              <a:ext cx="14895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Part 4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B90EEB-09DB-3F8A-2DCB-A73FECD975E2}"/>
                </a:ext>
              </a:extLst>
            </p:cNvPr>
            <p:cNvSpPr txBox="1"/>
            <p:nvPr/>
          </p:nvSpPr>
          <p:spPr>
            <a:xfrm>
              <a:off x="7839075" y="3250987"/>
              <a:ext cx="748923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spc="-300" dirty="0">
                  <a:solidFill>
                    <a:schemeClr val="bg1"/>
                  </a:solidFill>
                </a:rPr>
                <a:t>기타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9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5FD538-9C09-66E9-0BC6-DA973EDECB1E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376966-681A-2DFC-9C60-935D4C0EC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702" y="730302"/>
            <a:ext cx="4947299" cy="529045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51F9499-CF1A-8A6F-2440-24FA8B788A2A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27BB03-4DB8-E0E9-4FDD-FFAE151A478F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4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F9E3F4-4359-CC0B-A9F2-9209A0C52952}"/>
              </a:ext>
            </a:extLst>
          </p:cNvPr>
          <p:cNvSpPr txBox="1"/>
          <p:nvPr/>
        </p:nvSpPr>
        <p:spPr>
          <a:xfrm>
            <a:off x="1939066" y="374234"/>
            <a:ext cx="18389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실제 적용 사례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5" name="잉크 14">
                <a:extLst>
                  <a:ext uri="{FF2B5EF4-FFF2-40B4-BE49-F238E27FC236}">
                    <a16:creationId xmlns:a16="http://schemas.microsoft.com/office/drawing/2014/main" id="{52B157DD-FE2C-5A82-9FED-D311D8F065F6}"/>
                  </a:ext>
                </a:extLst>
              </p14:cNvPr>
              <p14:cNvContentPartPr/>
              <p14:nvPr/>
            </p14:nvContentPartPr>
            <p14:xfrm>
              <a:off x="-711028" y="5756811"/>
              <a:ext cx="360" cy="360"/>
            </p14:xfrm>
          </p:contentPart>
        </mc:Choice>
        <mc:Fallback xmlns="">
          <p:pic>
            <p:nvPicPr>
              <p:cNvPr id="15" name="잉크 14">
                <a:extLst>
                  <a:ext uri="{FF2B5EF4-FFF2-40B4-BE49-F238E27FC236}">
                    <a16:creationId xmlns:a16="http://schemas.microsoft.com/office/drawing/2014/main" id="{52B157DD-FE2C-5A82-9FED-D311D8F065F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720028" y="5748171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0E0E4D41-EA3C-DA10-904F-E9E82B5BE90B}"/>
              </a:ext>
            </a:extLst>
          </p:cNvPr>
          <p:cNvSpPr txBox="1"/>
          <p:nvPr/>
        </p:nvSpPr>
        <p:spPr>
          <a:xfrm>
            <a:off x="1772204" y="6226112"/>
            <a:ext cx="90984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ko-KR" sz="1600" dirty="0"/>
              <a:t>https://</a:t>
            </a:r>
            <a:r>
              <a:rPr lang="en" altLang="ko-KR" sz="1600" dirty="0" err="1"/>
              <a:t>medium.com</a:t>
            </a:r>
            <a:r>
              <a:rPr lang="en" altLang="ko-KR" sz="1600" dirty="0"/>
              <a:t>/tinder/tinders-move-to-kubernetes-cda2a6372f44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2402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Check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FB088ED-14C2-6FD6-C1ED-2A542F7ABC03}"/>
              </a:ext>
            </a:extLst>
          </p:cNvPr>
          <p:cNvSpPr/>
          <p:nvPr/>
        </p:nvSpPr>
        <p:spPr>
          <a:xfrm>
            <a:off x="431800" y="-1"/>
            <a:ext cx="1536700" cy="177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216C80E-8137-345B-01A5-86409051DC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46F919-1D6D-1810-E9EC-8FF307143FDF}"/>
              </a:ext>
            </a:extLst>
          </p:cNvPr>
          <p:cNvSpPr txBox="1"/>
          <p:nvPr/>
        </p:nvSpPr>
        <p:spPr>
          <a:xfrm flipH="1">
            <a:off x="1066800" y="1153182"/>
            <a:ext cx="901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목차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06B44B-C4E5-B502-EB23-6C31A96BD79A}"/>
              </a:ext>
            </a:extLst>
          </p:cNvPr>
          <p:cNvSpPr txBox="1"/>
          <p:nvPr/>
        </p:nvSpPr>
        <p:spPr>
          <a:xfrm flipH="1">
            <a:off x="2089150" y="1284530"/>
            <a:ext cx="2197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table of contents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6686377-402D-C6B2-D64F-D431AF459799}"/>
              </a:ext>
            </a:extLst>
          </p:cNvPr>
          <p:cNvGrpSpPr/>
          <p:nvPr/>
        </p:nvGrpSpPr>
        <p:grpSpPr>
          <a:xfrm>
            <a:off x="1682750" y="2324144"/>
            <a:ext cx="3486150" cy="707886"/>
            <a:chOff x="1682750" y="2324144"/>
            <a:chExt cx="3486150" cy="70788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41C7F39-2684-F1E1-189D-6F8C56548C51}"/>
                </a:ext>
              </a:extLst>
            </p:cNvPr>
            <p:cNvSpPr txBox="1"/>
            <p:nvPr/>
          </p:nvSpPr>
          <p:spPr>
            <a:xfrm>
              <a:off x="1682750" y="2324145"/>
              <a:ext cx="571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/>
                <a:t>1</a:t>
              </a:r>
              <a:endParaRPr lang="ko-KR" altLang="en-US" sz="2400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C2AE979-9F11-451D-DC82-B646B6E80410}"/>
                </a:ext>
              </a:extLst>
            </p:cNvPr>
            <p:cNvSpPr txBox="1"/>
            <p:nvPr/>
          </p:nvSpPr>
          <p:spPr>
            <a:xfrm>
              <a:off x="2254250" y="2324144"/>
              <a:ext cx="29146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쿠버네티스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시스템이 필요한 이유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1AB25B3-E828-85F1-5EC1-96075EBD2D3D}"/>
              </a:ext>
            </a:extLst>
          </p:cNvPr>
          <p:cNvGrpSpPr/>
          <p:nvPr/>
        </p:nvGrpSpPr>
        <p:grpSpPr>
          <a:xfrm>
            <a:off x="1682750" y="3407253"/>
            <a:ext cx="3486150" cy="461666"/>
            <a:chOff x="1682750" y="3198167"/>
            <a:chExt cx="3486150" cy="46166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E6ED95-084A-FCDF-530B-850675A2EB85}"/>
                </a:ext>
              </a:extLst>
            </p:cNvPr>
            <p:cNvSpPr txBox="1"/>
            <p:nvPr/>
          </p:nvSpPr>
          <p:spPr>
            <a:xfrm>
              <a:off x="1682750" y="3198168"/>
              <a:ext cx="571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/>
                <a:t>2</a:t>
              </a:r>
              <a:endParaRPr lang="ko-KR" altLang="en-US" sz="24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F09EC48-3B06-4DD3-68E8-BF89A0677690}"/>
                </a:ext>
              </a:extLst>
            </p:cNvPr>
            <p:cNvSpPr txBox="1"/>
            <p:nvPr/>
          </p:nvSpPr>
          <p:spPr>
            <a:xfrm>
              <a:off x="2254250" y="3198167"/>
              <a:ext cx="29146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컨테이너 기술 소개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5B71D4E-E701-8973-7AB6-D8A7D6DF8073}"/>
              </a:ext>
            </a:extLst>
          </p:cNvPr>
          <p:cNvGrpSpPr/>
          <p:nvPr/>
        </p:nvGrpSpPr>
        <p:grpSpPr>
          <a:xfrm>
            <a:off x="1682750" y="4490362"/>
            <a:ext cx="3486150" cy="461666"/>
            <a:chOff x="1682750" y="4072190"/>
            <a:chExt cx="3486150" cy="46166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B38CE9-0390-34A4-C6E8-41A349A799D2}"/>
                </a:ext>
              </a:extLst>
            </p:cNvPr>
            <p:cNvSpPr txBox="1"/>
            <p:nvPr/>
          </p:nvSpPr>
          <p:spPr>
            <a:xfrm>
              <a:off x="1682750" y="4072191"/>
              <a:ext cx="571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/>
                <a:t>3</a:t>
              </a:r>
              <a:endParaRPr lang="ko-KR" altLang="en-US" sz="2400" b="1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5C6503B-F1AC-50AC-0879-FA3060C32460}"/>
                </a:ext>
              </a:extLst>
            </p:cNvPr>
            <p:cNvSpPr txBox="1"/>
            <p:nvPr/>
          </p:nvSpPr>
          <p:spPr>
            <a:xfrm>
              <a:off x="2254250" y="4072190"/>
              <a:ext cx="29146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쿠버네티스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소개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3824685-57ED-48DB-CB7B-8A0BCB294435}"/>
              </a:ext>
            </a:extLst>
          </p:cNvPr>
          <p:cNvGrpSpPr/>
          <p:nvPr/>
        </p:nvGrpSpPr>
        <p:grpSpPr>
          <a:xfrm>
            <a:off x="1682750" y="5573470"/>
            <a:ext cx="3486150" cy="461666"/>
            <a:chOff x="1682750" y="4946213"/>
            <a:chExt cx="3486150" cy="46166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5B6EE12-493B-601E-A23D-A825A7319F88}"/>
                </a:ext>
              </a:extLst>
            </p:cNvPr>
            <p:cNvSpPr txBox="1"/>
            <p:nvPr/>
          </p:nvSpPr>
          <p:spPr>
            <a:xfrm>
              <a:off x="1682750" y="4946214"/>
              <a:ext cx="571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/>
                <a:t>4</a:t>
              </a:r>
              <a:endParaRPr lang="ko-KR" altLang="en-US" sz="2400" b="1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35EA13D-B563-C336-CFA4-639FB2F50A16}"/>
                </a:ext>
              </a:extLst>
            </p:cNvPr>
            <p:cNvSpPr txBox="1"/>
            <p:nvPr/>
          </p:nvSpPr>
          <p:spPr>
            <a:xfrm>
              <a:off x="2254250" y="4946213"/>
              <a:ext cx="29146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기타</a:t>
              </a:r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E289A3A-9C93-C669-C7AB-B0D3CAFDFEA3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2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2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CB348B-5880-8675-1077-BA2F9795F25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26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45FD538-9C09-66E9-0BC6-DA973EDECB1E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D5AEFC-10DF-8926-FB60-5F46EEA2E0EB}"/>
              </a:ext>
            </a:extLst>
          </p:cNvPr>
          <p:cNvSpPr txBox="1"/>
          <p:nvPr/>
        </p:nvSpPr>
        <p:spPr>
          <a:xfrm>
            <a:off x="503903" y="2799625"/>
            <a:ext cx="2870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구글은 </a:t>
            </a:r>
            <a:r>
              <a:rPr lang="en-US" altLang="ko-KR" sz="1600" dirty="0"/>
              <a:t>Borg</a:t>
            </a:r>
            <a:r>
              <a:rPr lang="ko-KR" altLang="en-US" sz="1600" dirty="0"/>
              <a:t>와 </a:t>
            </a:r>
            <a:r>
              <a:rPr lang="en-US" altLang="ko-KR" sz="1600" dirty="0"/>
              <a:t>Omega</a:t>
            </a:r>
            <a:r>
              <a:rPr lang="ko-KR" altLang="en-US" sz="1600" dirty="0"/>
              <a:t>의 경험을 바탕으로 </a:t>
            </a:r>
            <a:r>
              <a:rPr lang="ko-KR" altLang="en-US" sz="1600" dirty="0" err="1"/>
              <a:t>쿠버네티스를</a:t>
            </a:r>
            <a:r>
              <a:rPr lang="ko-KR" altLang="en-US" sz="1600" dirty="0"/>
              <a:t> 개발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51F9499-CF1A-8A6F-2440-24FA8B788A2A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27BB03-4DB8-E0E9-4FDD-FFAE151A478F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4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F9E3F4-4359-CC0B-A9F2-9209A0C52952}"/>
              </a:ext>
            </a:extLst>
          </p:cNvPr>
          <p:cNvSpPr txBox="1"/>
          <p:nvPr/>
        </p:nvSpPr>
        <p:spPr>
          <a:xfrm>
            <a:off x="1939066" y="374234"/>
            <a:ext cx="18389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실제 적용 사례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234819B-DC84-0385-4480-531DE7E2A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831" y="1500958"/>
            <a:ext cx="5581161" cy="374914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0D7164B-AB6A-16F8-985D-39A89C303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00958"/>
            <a:ext cx="5971375" cy="390631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잉크 1">
                <a:extLst>
                  <a:ext uri="{FF2B5EF4-FFF2-40B4-BE49-F238E27FC236}">
                    <a16:creationId xmlns:a16="http://schemas.microsoft.com/office/drawing/2014/main" id="{EEE4EE46-DB2E-CA66-C3A9-0E741842193F}"/>
                  </a:ext>
                </a:extLst>
              </p14:cNvPr>
              <p14:cNvContentPartPr/>
              <p14:nvPr/>
            </p14:nvContentPartPr>
            <p14:xfrm>
              <a:off x="6555572" y="5022411"/>
              <a:ext cx="2116440" cy="26640"/>
            </p14:xfrm>
          </p:contentPart>
        </mc:Choice>
        <mc:Fallback xmlns="">
          <p:pic>
            <p:nvPicPr>
              <p:cNvPr id="2" name="잉크 1">
                <a:extLst>
                  <a:ext uri="{FF2B5EF4-FFF2-40B4-BE49-F238E27FC236}">
                    <a16:creationId xmlns:a16="http://schemas.microsoft.com/office/drawing/2014/main" id="{EEE4EE46-DB2E-CA66-C3A9-0E741842193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46932" y="5013771"/>
                <a:ext cx="2134080" cy="4428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D19CAE70-95A4-EC8A-8DEF-64CD92997B0D}"/>
              </a:ext>
            </a:extLst>
          </p:cNvPr>
          <p:cNvSpPr txBox="1"/>
          <p:nvPr/>
        </p:nvSpPr>
        <p:spPr>
          <a:xfrm>
            <a:off x="1772204" y="6226112"/>
            <a:ext cx="9098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ko-KR" sz="1600" dirty="0">
                <a:hlinkClick r:id="rId6"/>
              </a:rPr>
              <a:t>https://if.kakao.com/2022/session/59</a:t>
            </a:r>
            <a:endParaRPr lang="en" altLang="ko-KR" sz="1600" dirty="0"/>
          </a:p>
          <a:p>
            <a:pPr algn="ctr"/>
            <a:r>
              <a:rPr lang="en" altLang="ko-KR" sz="1600" dirty="0"/>
              <a:t>https://</a:t>
            </a:r>
            <a:r>
              <a:rPr lang="en" altLang="ko-KR" sz="1600" dirty="0" err="1"/>
              <a:t>forward.nhn.com</a:t>
            </a:r>
            <a:r>
              <a:rPr lang="en" altLang="ko-KR" sz="1600" dirty="0"/>
              <a:t>/2022/sessions/29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15503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6F60ECF-9D4A-D965-4B92-CB26139B739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92B38B-FC42-AA55-F5CD-BCD9156DAD5B}"/>
              </a:ext>
            </a:extLst>
          </p:cNvPr>
          <p:cNvSpPr/>
          <p:nvPr/>
        </p:nvSpPr>
        <p:spPr>
          <a:xfrm>
            <a:off x="1" y="0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7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7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2CB2A0-604C-10CF-D0B9-2B74EB14FF8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EDEC80B-B5CD-C43B-077B-9240082796D9}"/>
              </a:ext>
            </a:extLst>
          </p:cNvPr>
          <p:cNvGrpSpPr/>
          <p:nvPr/>
        </p:nvGrpSpPr>
        <p:grpSpPr>
          <a:xfrm>
            <a:off x="6365117" y="2717325"/>
            <a:ext cx="4889480" cy="1242016"/>
            <a:chOff x="7839075" y="2486025"/>
            <a:chExt cx="4889480" cy="124201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DEDD1E-B5C5-5ACE-FF8D-59E9CEABFE93}"/>
                </a:ext>
              </a:extLst>
            </p:cNvPr>
            <p:cNvSpPr txBox="1"/>
            <p:nvPr/>
          </p:nvSpPr>
          <p:spPr>
            <a:xfrm>
              <a:off x="7839075" y="2486025"/>
              <a:ext cx="140294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Part 1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B90EEB-09DB-3F8A-2DCB-A73FECD975E2}"/>
                </a:ext>
              </a:extLst>
            </p:cNvPr>
            <p:cNvSpPr txBox="1"/>
            <p:nvPr/>
          </p:nvSpPr>
          <p:spPr>
            <a:xfrm>
              <a:off x="7839075" y="3250987"/>
              <a:ext cx="4889480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쿠버네티스</a:t>
              </a:r>
              <a:r>
                <a:rPr lang="ko-KR" altLang="en-US" sz="25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시스템이 필요한 이유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772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67466" y="374234"/>
            <a:ext cx="8611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1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28648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현대 애플리케이션 구조</a:t>
            </a: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86955D7B-393E-1E30-AC45-7731AE8EAC71}"/>
              </a:ext>
            </a:extLst>
          </p:cNvPr>
          <p:cNvSpPr/>
          <p:nvPr/>
        </p:nvSpPr>
        <p:spPr>
          <a:xfrm>
            <a:off x="6990149" y="1327336"/>
            <a:ext cx="4064606" cy="406460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DB6A78F-AC4B-E5A7-845F-708997EF9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66057"/>
            <a:ext cx="7772400" cy="4274820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9448CAC1-7526-47FD-3D49-A94CEF979F46}"/>
              </a:ext>
            </a:extLst>
          </p:cNvPr>
          <p:cNvCxnSpPr/>
          <p:nvPr/>
        </p:nvCxnSpPr>
        <p:spPr>
          <a:xfrm>
            <a:off x="4661012" y="3603467"/>
            <a:ext cx="6069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DC32250-2354-9ADB-6D60-0E4A03342A31}"/>
              </a:ext>
            </a:extLst>
          </p:cNvPr>
          <p:cNvSpPr txBox="1"/>
          <p:nvPr/>
        </p:nvSpPr>
        <p:spPr>
          <a:xfrm flipH="1">
            <a:off x="2527123" y="1073310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과거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764429-0F7D-4D82-D34F-0716B3EC037C}"/>
              </a:ext>
            </a:extLst>
          </p:cNvPr>
          <p:cNvSpPr txBox="1"/>
          <p:nvPr/>
        </p:nvSpPr>
        <p:spPr>
          <a:xfrm flipH="1">
            <a:off x="6862009" y="1074493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현대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FB0DA0-3CB6-4524-808B-3A5E1C9C36FB}"/>
              </a:ext>
            </a:extLst>
          </p:cNvPr>
          <p:cNvSpPr txBox="1"/>
          <p:nvPr/>
        </p:nvSpPr>
        <p:spPr>
          <a:xfrm flipH="1">
            <a:off x="3000935" y="5814316"/>
            <a:ext cx="6190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물론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모놀리식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구조도 있지만 현대 애플리케이션은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마이크로서비스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구조로 바뀌고 있는 추세</a:t>
            </a:r>
          </a:p>
        </p:txBody>
      </p:sp>
    </p:spTree>
    <p:extLst>
      <p:ext uri="{BB962C8B-B14F-4D97-AF65-F5344CB8AC3E}">
        <p14:creationId xmlns:p14="http://schemas.microsoft.com/office/powerpoint/2010/main" val="960412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67466" y="374234"/>
            <a:ext cx="8611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1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2407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DevOps 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개념의 등장</a:t>
            </a: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86955D7B-393E-1E30-AC45-7731AE8EAC71}"/>
              </a:ext>
            </a:extLst>
          </p:cNvPr>
          <p:cNvSpPr/>
          <p:nvPr/>
        </p:nvSpPr>
        <p:spPr>
          <a:xfrm>
            <a:off x="6990149" y="1327336"/>
            <a:ext cx="4064606" cy="406460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9448CAC1-7526-47FD-3D49-A94CEF979F46}"/>
              </a:ext>
            </a:extLst>
          </p:cNvPr>
          <p:cNvCxnSpPr/>
          <p:nvPr/>
        </p:nvCxnSpPr>
        <p:spPr>
          <a:xfrm>
            <a:off x="4661012" y="3603467"/>
            <a:ext cx="6069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6FB0DA0-3CB6-4524-808B-3A5E1C9C36FB}"/>
              </a:ext>
            </a:extLst>
          </p:cNvPr>
          <p:cNvSpPr txBox="1"/>
          <p:nvPr/>
        </p:nvSpPr>
        <p:spPr>
          <a:xfrm flipH="1">
            <a:off x="1939066" y="5518284"/>
            <a:ext cx="8716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매번 개발을 하고 운영팀에게 넘겨줘서 운영하도록 하는 과정이 효율적이지 못함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-&gt;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개발도 할 수 있으면서 운영도 할 수 있는 사람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…?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-&gt; DevOps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6" name="Picture 2" descr="데브옵스란?">
            <a:extLst>
              <a:ext uri="{FF2B5EF4-FFF2-40B4-BE49-F238E27FC236}">
                <a16:creationId xmlns:a16="http://schemas.microsoft.com/office/drawing/2014/main" id="{A50783BC-F937-AB35-896C-302740FB0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2600" y="1795319"/>
            <a:ext cx="6405849" cy="326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9A2735-8307-7B44-1A75-D069D50B5CC6}"/>
              </a:ext>
            </a:extLst>
          </p:cNvPr>
          <p:cNvSpPr txBox="1"/>
          <p:nvPr/>
        </p:nvSpPr>
        <p:spPr>
          <a:xfrm flipH="1">
            <a:off x="8723214" y="1327336"/>
            <a:ext cx="34687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대기업에선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협업자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..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스타트업이나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중소기업에서는 잡부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운영 다하는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)..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91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B2F207F-CC8C-7769-27E6-7FC1FCD9541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39" y="15756"/>
            <a:ext cx="12192000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92B38B-FC42-AA55-F5CD-BCD9156DAD5B}"/>
              </a:ext>
            </a:extLst>
          </p:cNvPr>
          <p:cNvSpPr/>
          <p:nvPr/>
        </p:nvSpPr>
        <p:spPr>
          <a:xfrm>
            <a:off x="6086061" y="0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BA97D3">
                  <a:alpha val="90000"/>
                </a:srgbClr>
              </a:gs>
              <a:gs pos="34000">
                <a:schemeClr val="accent5">
                  <a:alpha val="70000"/>
                </a:schemeClr>
              </a:gs>
              <a:gs pos="1000">
                <a:schemeClr val="accent4">
                  <a:alpha val="90000"/>
                </a:schemeClr>
              </a:gs>
              <a:gs pos="69000">
                <a:schemeClr val="accent1">
                  <a:alpha val="7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2CB2A0-604C-10CF-D0B9-2B74EB14FF8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EDEC80B-B5CD-C43B-077B-9240082796D9}"/>
              </a:ext>
            </a:extLst>
          </p:cNvPr>
          <p:cNvGrpSpPr/>
          <p:nvPr/>
        </p:nvGrpSpPr>
        <p:grpSpPr>
          <a:xfrm>
            <a:off x="6718267" y="2660681"/>
            <a:ext cx="2893741" cy="1242016"/>
            <a:chOff x="7839075" y="2486025"/>
            <a:chExt cx="2893741" cy="124201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DEDD1E-B5C5-5ACE-FF8D-59E9CEABFE93}"/>
                </a:ext>
              </a:extLst>
            </p:cNvPr>
            <p:cNvSpPr txBox="1"/>
            <p:nvPr/>
          </p:nvSpPr>
          <p:spPr>
            <a:xfrm>
              <a:off x="7839075" y="2486025"/>
              <a:ext cx="14686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</a:rPr>
                <a:t>Part 2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B90EEB-09DB-3F8A-2DCB-A73FECD975E2}"/>
                </a:ext>
              </a:extLst>
            </p:cNvPr>
            <p:cNvSpPr txBox="1"/>
            <p:nvPr/>
          </p:nvSpPr>
          <p:spPr>
            <a:xfrm>
              <a:off x="7839075" y="3250987"/>
              <a:ext cx="2893741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컨테이너 기술 소개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506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49031" y="374234"/>
            <a:ext cx="8980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85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컨테이너란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9D923C78-3C95-A6E6-8AF2-FD6A6CCA2D32}"/>
              </a:ext>
            </a:extLst>
          </p:cNvPr>
          <p:cNvSpPr/>
          <p:nvPr/>
        </p:nvSpPr>
        <p:spPr>
          <a:xfrm>
            <a:off x="4094057" y="1815152"/>
            <a:ext cx="4003886" cy="40038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7AD0729-ED5D-4D82-EE32-61308C5EE1CA}"/>
              </a:ext>
            </a:extLst>
          </p:cNvPr>
          <p:cNvSpPr txBox="1"/>
          <p:nvPr/>
        </p:nvSpPr>
        <p:spPr>
          <a:xfrm>
            <a:off x="764040" y="1399653"/>
            <a:ext cx="35245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0" i="0" dirty="0">
                <a:effectLst/>
                <a:latin typeface="Helvetica" pitchFamily="2" charset="0"/>
              </a:rPr>
              <a:t>동일한 </a:t>
            </a:r>
            <a:r>
              <a:rPr lang="en" altLang="ko-Kore-KR" sz="1600" b="0" i="0" dirty="0">
                <a:effectLst/>
                <a:latin typeface="Helvetica" pitchFamily="2" charset="0"/>
              </a:rPr>
              <a:t>host </a:t>
            </a:r>
            <a:r>
              <a:rPr lang="ko-KR" altLang="en-US" sz="1600" b="0" i="0" dirty="0">
                <a:effectLst/>
                <a:latin typeface="Helvetica" pitchFamily="2" charset="0"/>
              </a:rPr>
              <a:t>시스템 내에서 여러 개의 서비스를 동시에 서로 다른 환경에서 실행할 수 있도록 만들어주는 기술</a:t>
            </a:r>
            <a:r>
              <a:rPr lang="en-US" altLang="ko-KR" sz="1600" b="0" i="0" dirty="0">
                <a:effectLst/>
                <a:latin typeface="Helvetica" pitchFamily="2" charset="0"/>
              </a:rPr>
              <a:t>.</a:t>
            </a:r>
            <a:endParaRPr lang="ko-KR" altLang="en-US" sz="16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006723D-7B79-E2D8-7D5D-B08272581484}"/>
              </a:ext>
            </a:extLst>
          </p:cNvPr>
          <p:cNvSpPr txBox="1"/>
          <p:nvPr/>
        </p:nvSpPr>
        <p:spPr>
          <a:xfrm>
            <a:off x="8338403" y="1645875"/>
            <a:ext cx="21547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하나의 </a:t>
            </a:r>
            <a:r>
              <a:rPr lang="en-US" altLang="ko-KR" sz="1600" dirty="0" err="1"/>
              <a:t>os</a:t>
            </a:r>
            <a:r>
              <a:rPr lang="ko-KR" altLang="en-US" sz="1600" dirty="0"/>
              <a:t> 커널을 공유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0AEAF04-0B37-7A8B-4413-6F02B7F3B2DE}"/>
              </a:ext>
            </a:extLst>
          </p:cNvPr>
          <p:cNvSpPr txBox="1"/>
          <p:nvPr/>
        </p:nvSpPr>
        <p:spPr>
          <a:xfrm>
            <a:off x="1276224" y="5634441"/>
            <a:ext cx="29113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리눅스의 </a:t>
            </a:r>
            <a:r>
              <a:rPr lang="en-US" altLang="ko-KR" sz="1600" dirty="0"/>
              <a:t>namespace</a:t>
            </a:r>
            <a:r>
              <a:rPr lang="ko-KR" altLang="en-US" sz="1600" dirty="0"/>
              <a:t> 기술 이용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616AB32-1597-4458-DD25-6A9073FC460B}"/>
              </a:ext>
            </a:extLst>
          </p:cNvPr>
          <p:cNvSpPr txBox="1"/>
          <p:nvPr/>
        </p:nvSpPr>
        <p:spPr>
          <a:xfrm>
            <a:off x="8338403" y="5649761"/>
            <a:ext cx="26200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리눅스의 </a:t>
            </a:r>
            <a:r>
              <a:rPr lang="en-US" altLang="ko-KR" sz="1600" dirty="0" err="1"/>
              <a:t>cgroups</a:t>
            </a:r>
            <a:r>
              <a:rPr lang="ko-KR" altLang="en-US" sz="1600" dirty="0"/>
              <a:t> 기술 이용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1DA1713-6D86-623D-3D5E-16BD2C8BA563}"/>
              </a:ext>
            </a:extLst>
          </p:cNvPr>
          <p:cNvSpPr txBox="1"/>
          <p:nvPr/>
        </p:nvSpPr>
        <p:spPr>
          <a:xfrm>
            <a:off x="4602644" y="3463152"/>
            <a:ext cx="29867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컨테이너란</a:t>
            </a:r>
            <a:r>
              <a:rPr lang="en-US" altLang="ko-KR" sz="4000" b="1" dirty="0">
                <a:solidFill>
                  <a:schemeClr val="bg1"/>
                </a:solidFill>
              </a:rPr>
              <a:t>?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85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49031" y="374234"/>
            <a:ext cx="8980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85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컨테이너란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40A6378-9FEB-7DD3-31E6-444ABD1CDEE6}"/>
              </a:ext>
            </a:extLst>
          </p:cNvPr>
          <p:cNvSpPr/>
          <p:nvPr/>
        </p:nvSpPr>
        <p:spPr>
          <a:xfrm>
            <a:off x="404181" y="1447832"/>
            <a:ext cx="5551407" cy="480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6255B9E-B805-F711-A94F-367D164A4925}"/>
              </a:ext>
            </a:extLst>
          </p:cNvPr>
          <p:cNvSpPr/>
          <p:nvPr/>
        </p:nvSpPr>
        <p:spPr>
          <a:xfrm>
            <a:off x="740757" y="1374681"/>
            <a:ext cx="10353424" cy="30948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F727675-8113-C223-636B-3976AF633792}"/>
              </a:ext>
            </a:extLst>
          </p:cNvPr>
          <p:cNvSpPr/>
          <p:nvPr/>
        </p:nvSpPr>
        <p:spPr>
          <a:xfrm>
            <a:off x="659960" y="5070073"/>
            <a:ext cx="10353424" cy="9662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63EC61E-3F7A-5608-B76D-4B502A89F7C0}"/>
              </a:ext>
            </a:extLst>
          </p:cNvPr>
          <p:cNvSpPr/>
          <p:nvPr/>
        </p:nvSpPr>
        <p:spPr>
          <a:xfrm>
            <a:off x="740755" y="1374682"/>
            <a:ext cx="1003659" cy="30948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29EDC94-770D-7F2E-7ED1-52EAF9646C04}"/>
              </a:ext>
            </a:extLst>
          </p:cNvPr>
          <p:cNvSpPr/>
          <p:nvPr/>
        </p:nvSpPr>
        <p:spPr>
          <a:xfrm>
            <a:off x="651660" y="5070073"/>
            <a:ext cx="1003659" cy="9662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1DD509-1DB0-147E-C2F3-A55CFEB00758}"/>
              </a:ext>
            </a:extLst>
          </p:cNvPr>
          <p:cNvSpPr txBox="1"/>
          <p:nvPr/>
        </p:nvSpPr>
        <p:spPr>
          <a:xfrm>
            <a:off x="707072" y="2514756"/>
            <a:ext cx="1117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Name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space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579D9AB-C8DA-5488-C757-029651D59B2C}"/>
              </a:ext>
            </a:extLst>
          </p:cNvPr>
          <p:cNvSpPr txBox="1"/>
          <p:nvPr/>
        </p:nvSpPr>
        <p:spPr>
          <a:xfrm>
            <a:off x="254416" y="5313526"/>
            <a:ext cx="184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err="1">
                <a:solidFill>
                  <a:schemeClr val="bg1"/>
                </a:solidFill>
              </a:rPr>
              <a:t>cgroups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DB3C918-F569-7AD6-9BDC-5FB92DAD0E2A}"/>
              </a:ext>
            </a:extLst>
          </p:cNvPr>
          <p:cNvSpPr txBox="1"/>
          <p:nvPr/>
        </p:nvSpPr>
        <p:spPr>
          <a:xfrm>
            <a:off x="1824529" y="1503840"/>
            <a:ext cx="9041826" cy="296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NS namespace - </a:t>
            </a:r>
            <a:r>
              <a:rPr lang="ko-KR" altLang="en-US" sz="1400" i="0" dirty="0">
                <a:effectLst/>
              </a:rPr>
              <a:t>파일 시스템의 마운트 지점을 분할 격리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PID namespace - process ID</a:t>
            </a:r>
            <a:r>
              <a:rPr lang="ko-KR" altLang="en-US" sz="1400" i="0" dirty="0" err="1">
                <a:effectLst/>
              </a:rPr>
              <a:t>를</a:t>
            </a:r>
            <a:r>
              <a:rPr lang="ko-KR" altLang="en-US" sz="1400" i="0" dirty="0">
                <a:effectLst/>
              </a:rPr>
              <a:t> 분할 관리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NET namespace - </a:t>
            </a:r>
            <a:r>
              <a:rPr lang="ko-KR" altLang="en-US" sz="1400" i="0" dirty="0">
                <a:effectLst/>
              </a:rPr>
              <a:t>네트워크 인터페이스</a:t>
            </a:r>
            <a:r>
              <a:rPr lang="en-US" altLang="ko-KR" sz="1400" i="0" dirty="0">
                <a:effectLst/>
              </a:rPr>
              <a:t>, </a:t>
            </a:r>
            <a:r>
              <a:rPr lang="en" altLang="ko-Kore-KR" sz="1400" i="0" dirty="0">
                <a:effectLst/>
              </a:rPr>
              <a:t>iptables </a:t>
            </a:r>
            <a:r>
              <a:rPr lang="ko-KR" altLang="en-US" sz="1400" i="0" dirty="0">
                <a:effectLst/>
              </a:rPr>
              <a:t>등의 네트워크 리소스와 관련된 정보를 분할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IPC namespace - IPC</a:t>
            </a:r>
            <a:r>
              <a:rPr lang="ko-KR" altLang="en-US" sz="1400" i="0" dirty="0">
                <a:effectLst/>
              </a:rPr>
              <a:t>리소스를 분할 격리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UTS namespace - </a:t>
            </a:r>
            <a:r>
              <a:rPr lang="ko-KR" altLang="en-US" sz="1400" i="0" dirty="0">
                <a:effectLst/>
              </a:rPr>
              <a:t>호스트와 도메인 네임 별로 격리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400" i="0" dirty="0">
                <a:effectLst/>
              </a:rPr>
              <a:t> USER namespace - user</a:t>
            </a:r>
            <a:r>
              <a:rPr lang="ko-KR" altLang="en-US" sz="1400" i="0" dirty="0">
                <a:effectLst/>
              </a:rPr>
              <a:t>와 </a:t>
            </a:r>
            <a:r>
              <a:rPr lang="en" altLang="ko-Kore-KR" sz="1400" i="0" dirty="0">
                <a:effectLst/>
              </a:rPr>
              <a:t>group id</a:t>
            </a:r>
            <a:r>
              <a:rPr lang="ko-KR" altLang="en-US" sz="1400" i="0" dirty="0" err="1">
                <a:effectLst/>
              </a:rPr>
              <a:t>를</a:t>
            </a:r>
            <a:r>
              <a:rPr lang="ko-KR" altLang="en-US" sz="1400" i="0" dirty="0">
                <a:effectLst/>
              </a:rPr>
              <a:t> 분할하고 격리</a:t>
            </a:r>
            <a:endParaRPr lang="en-US" altLang="ko-KR" sz="1400" spc="-150" dirty="0"/>
          </a:p>
          <a:p>
            <a:pPr algn="just">
              <a:lnSpc>
                <a:spcPct val="150000"/>
              </a:lnSpc>
            </a:pPr>
            <a:endParaRPr lang="en-US" altLang="ko-KR" sz="1400" spc="-150" dirty="0"/>
          </a:p>
          <a:p>
            <a:pPr algn="just">
              <a:lnSpc>
                <a:spcPct val="150000"/>
              </a:lnSpc>
            </a:pPr>
            <a:r>
              <a:rPr lang="ko-KR" altLang="en-US" sz="1400" spc="-150" dirty="0"/>
              <a:t>동일한 시스템에서 별개의 독립된 공간을 격리된 환경에서 운영하는 가상화 기술 </a:t>
            </a:r>
            <a:r>
              <a:rPr lang="en-US" altLang="ko-KR" sz="1400" spc="-150" dirty="0"/>
              <a:t>-</a:t>
            </a:r>
            <a:r>
              <a:rPr lang="ko-KR" altLang="en-US" sz="1400" spc="-150" dirty="0"/>
              <a:t> </a:t>
            </a:r>
            <a:r>
              <a:rPr lang="en-US" altLang="ko-KR" sz="1400" spc="-150" dirty="0"/>
              <a:t>&gt;</a:t>
            </a:r>
            <a:r>
              <a:rPr lang="ko-KR" altLang="en-US" sz="1400" spc="-150" dirty="0"/>
              <a:t> 이름을 붙여줘서 분리하는 기술로 특정 리소스 그룹을 격리하는 데 사용됨</a:t>
            </a:r>
            <a:r>
              <a:rPr lang="en-US" altLang="ko-KR" sz="1400" spc="-150" dirty="0"/>
              <a:t>.</a:t>
            </a:r>
            <a:endParaRPr lang="ko-KR" altLang="en-US" sz="1400" spc="-15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4FDDF11-7263-092B-FAFE-45D5CCC86F45}"/>
              </a:ext>
            </a:extLst>
          </p:cNvPr>
          <p:cNvSpPr txBox="1"/>
          <p:nvPr/>
        </p:nvSpPr>
        <p:spPr>
          <a:xfrm>
            <a:off x="1894638" y="5483319"/>
            <a:ext cx="8981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/>
              <a:t>프로세스의 리소스 사용을 제한하는 기술</a:t>
            </a:r>
          </a:p>
        </p:txBody>
      </p:sp>
    </p:spTree>
    <p:extLst>
      <p:ext uri="{BB962C8B-B14F-4D97-AF65-F5344CB8AC3E}">
        <p14:creationId xmlns:p14="http://schemas.microsoft.com/office/powerpoint/2010/main" val="315459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242743-9890-1AA6-4E43-757CD03B6041}"/>
              </a:ext>
            </a:extLst>
          </p:cNvPr>
          <p:cNvSpPr/>
          <p:nvPr/>
        </p:nvSpPr>
        <p:spPr>
          <a:xfrm>
            <a:off x="323386" y="301084"/>
            <a:ext cx="1371600" cy="546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8987B7-0A56-7E2D-1210-CCF2012CD9D5}"/>
              </a:ext>
            </a:extLst>
          </p:cNvPr>
          <p:cNvSpPr txBox="1"/>
          <p:nvPr/>
        </p:nvSpPr>
        <p:spPr>
          <a:xfrm>
            <a:off x="593210" y="374234"/>
            <a:ext cx="809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ED1A0E-2774-4449-2992-E476731856C8}"/>
              </a:ext>
            </a:extLst>
          </p:cNvPr>
          <p:cNvSpPr txBox="1"/>
          <p:nvPr/>
        </p:nvSpPr>
        <p:spPr>
          <a:xfrm>
            <a:off x="1939066" y="374234"/>
            <a:ext cx="1500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소개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8FFD69E-C7B6-1568-C425-209B8FE710D5}"/>
              </a:ext>
            </a:extLst>
          </p:cNvPr>
          <p:cNvSpPr/>
          <p:nvPr/>
        </p:nvSpPr>
        <p:spPr>
          <a:xfrm>
            <a:off x="3596880" y="1324881"/>
            <a:ext cx="8197881" cy="50280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4240B73-8FB1-BC8A-E700-1AF48A8F8E5F}"/>
              </a:ext>
            </a:extLst>
          </p:cNvPr>
          <p:cNvCxnSpPr/>
          <p:nvPr/>
        </p:nvCxnSpPr>
        <p:spPr>
          <a:xfrm>
            <a:off x="7656295" y="3291645"/>
            <a:ext cx="0" cy="965979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864793F-CB94-724A-D881-D6ADC0B74F42}"/>
              </a:ext>
            </a:extLst>
          </p:cNvPr>
          <p:cNvCxnSpPr/>
          <p:nvPr/>
        </p:nvCxnSpPr>
        <p:spPr>
          <a:xfrm flipH="1">
            <a:off x="6598667" y="4263538"/>
            <a:ext cx="1043029" cy="62718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9D787DD-9ABB-804D-477F-00E9F526B8AF}"/>
              </a:ext>
            </a:extLst>
          </p:cNvPr>
          <p:cNvCxnSpPr/>
          <p:nvPr/>
        </p:nvCxnSpPr>
        <p:spPr>
          <a:xfrm>
            <a:off x="7679798" y="4263536"/>
            <a:ext cx="868666" cy="550052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7A65C001-B3DE-235A-DB9A-7C2196233BE2}"/>
              </a:ext>
            </a:extLst>
          </p:cNvPr>
          <p:cNvSpPr/>
          <p:nvPr/>
        </p:nvSpPr>
        <p:spPr>
          <a:xfrm>
            <a:off x="5600951" y="4430644"/>
            <a:ext cx="1424247" cy="142424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840FD64-659A-BE97-CEAB-0BFEAEE919E9}"/>
              </a:ext>
            </a:extLst>
          </p:cNvPr>
          <p:cNvSpPr/>
          <p:nvPr/>
        </p:nvSpPr>
        <p:spPr>
          <a:xfrm>
            <a:off x="6942195" y="1874811"/>
            <a:ext cx="1424247" cy="142424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E52A084-7F2D-D3F6-7497-0DFC57F1BBB6}"/>
              </a:ext>
            </a:extLst>
          </p:cNvPr>
          <p:cNvSpPr/>
          <p:nvPr/>
        </p:nvSpPr>
        <p:spPr>
          <a:xfrm>
            <a:off x="8366442" y="4430644"/>
            <a:ext cx="1424247" cy="142424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DEE8D-0A35-C9DE-5418-FFF05B131B6E}"/>
              </a:ext>
            </a:extLst>
          </p:cNvPr>
          <p:cNvSpPr txBox="1"/>
          <p:nvPr/>
        </p:nvSpPr>
        <p:spPr>
          <a:xfrm>
            <a:off x="7240092" y="2409295"/>
            <a:ext cx="831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image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A4D5A3-B564-6B9F-E8A3-E0071D64FBBB}"/>
              </a:ext>
            </a:extLst>
          </p:cNvPr>
          <p:cNvSpPr txBox="1"/>
          <p:nvPr/>
        </p:nvSpPr>
        <p:spPr>
          <a:xfrm>
            <a:off x="5826656" y="4972697"/>
            <a:ext cx="98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registry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123E7-DCCB-9471-E854-0E3063A68356}"/>
              </a:ext>
            </a:extLst>
          </p:cNvPr>
          <p:cNvSpPr txBox="1"/>
          <p:nvPr/>
        </p:nvSpPr>
        <p:spPr>
          <a:xfrm>
            <a:off x="8518287" y="4990099"/>
            <a:ext cx="1198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</a:rPr>
              <a:t>container</a:t>
            </a:r>
            <a:endParaRPr lang="ko-KR" altLang="en-US" sz="2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1393CD-1EAF-A4B0-07D9-B18155497CD5}"/>
              </a:ext>
            </a:extLst>
          </p:cNvPr>
          <p:cNvSpPr txBox="1"/>
          <p:nvPr/>
        </p:nvSpPr>
        <p:spPr>
          <a:xfrm>
            <a:off x="8538760" y="2548244"/>
            <a:ext cx="16674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000" dirty="0"/>
              <a:t>애플리케이션과 애플리케이션을 실행시키기 위한 라이브러리를 패키지화 한 것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CCAB90-3239-4CA9-3B31-F91D12BD33FA}"/>
              </a:ext>
            </a:extLst>
          </p:cNvPr>
          <p:cNvSpPr txBox="1"/>
          <p:nvPr/>
        </p:nvSpPr>
        <p:spPr>
          <a:xfrm>
            <a:off x="9940502" y="5300893"/>
            <a:ext cx="16674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000" dirty="0" err="1"/>
              <a:t>도커</a:t>
            </a:r>
            <a:r>
              <a:rPr lang="ko-KR" altLang="en-US" sz="1000" dirty="0"/>
              <a:t> 기반 컨테이너 이미지에서 생성된 일반적인 리눅스 컨테이너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AF4E6B-4623-CD2C-5547-C59838410B2E}"/>
              </a:ext>
            </a:extLst>
          </p:cNvPr>
          <p:cNvSpPr txBox="1"/>
          <p:nvPr/>
        </p:nvSpPr>
        <p:spPr>
          <a:xfrm>
            <a:off x="3783650" y="5272359"/>
            <a:ext cx="1667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000" dirty="0"/>
              <a:t>이미지를 저장할 수 있는 공유 저장소</a:t>
            </a:r>
          </a:p>
        </p:txBody>
      </p:sp>
      <p:pic>
        <p:nvPicPr>
          <p:cNvPr id="3074" name="Picture 2" descr="초보를 위한 도커 안내서 - 도커란 무엇인가?">
            <a:extLst>
              <a:ext uri="{FF2B5EF4-FFF2-40B4-BE49-F238E27FC236}">
                <a16:creationId xmlns:a16="http://schemas.microsoft.com/office/drawing/2014/main" id="{846F7282-FDAA-29F3-A4B6-6992CB124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80" y="1096605"/>
            <a:ext cx="3022600" cy="269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EDBF6D-AC65-A606-760C-9BB9451292F4}"/>
              </a:ext>
            </a:extLst>
          </p:cNvPr>
          <p:cNvSpPr txBox="1"/>
          <p:nvPr/>
        </p:nvSpPr>
        <p:spPr>
          <a:xfrm>
            <a:off x="780359" y="3892035"/>
            <a:ext cx="25493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컨테이너를 이미지화해서 간편한 이식 가능한 패키지로 </a:t>
            </a:r>
            <a:r>
              <a:rPr lang="ko-KR" altLang="en-US" sz="1600" dirty="0" err="1"/>
              <a:t>패키징하는</a:t>
            </a:r>
            <a:r>
              <a:rPr lang="ko-KR" altLang="en-US" sz="1600" dirty="0"/>
              <a:t> 컨테이너 플랫폼</a:t>
            </a:r>
          </a:p>
        </p:txBody>
      </p:sp>
    </p:spTree>
    <p:extLst>
      <p:ext uri="{BB962C8B-B14F-4D97-AF65-F5344CB8AC3E}">
        <p14:creationId xmlns:p14="http://schemas.microsoft.com/office/powerpoint/2010/main" val="1576400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510_라벤더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CD9FD2"/>
      </a:accent1>
      <a:accent2>
        <a:srgbClr val="AA8FD3"/>
      </a:accent2>
      <a:accent3>
        <a:srgbClr val="CDBFE0"/>
      </a:accent3>
      <a:accent4>
        <a:srgbClr val="FCC3D5"/>
      </a:accent4>
      <a:accent5>
        <a:srgbClr val="FADBEE"/>
      </a:accent5>
      <a:accent6>
        <a:srgbClr val="D4CDFB"/>
      </a:accent6>
      <a:hlink>
        <a:srgbClr val="3F3F3F"/>
      </a:hlink>
      <a:folHlink>
        <a:srgbClr val="3F3F3F"/>
      </a:folHlink>
    </a:clrScheme>
    <a:fontScheme name="12-1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636</Words>
  <Application>Microsoft Macintosh PowerPoint</Application>
  <PresentationFormat>와이드스크린</PresentationFormat>
  <Paragraphs>125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JetBrains Mono</vt:lpstr>
      <vt:lpstr>Pretendard</vt:lpstr>
      <vt:lpstr>Pretendard ExtraBold</vt:lpstr>
      <vt:lpstr>Arial</vt:lpstr>
      <vt:lpstr>Helvetica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김 수민</cp:lastModifiedBy>
  <cp:revision>53</cp:revision>
  <dcterms:created xsi:type="dcterms:W3CDTF">2022-10-24T04:55:51Z</dcterms:created>
  <dcterms:modified xsi:type="dcterms:W3CDTF">2023-01-26T12:18:40Z</dcterms:modified>
</cp:coreProperties>
</file>

<file path=docProps/thumbnail.jpeg>
</file>